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embeddedFontLst>
    <p:embeddedFont>
      <p:font typeface="Libre Franklin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iPPy2/3Aw+wdPKigLhtiCRb4kg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Franklin-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LibreFranklin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LibreFranklin-bold.fntdata"/><Relationship Id="rId6" Type="http://schemas.openxmlformats.org/officeDocument/2006/relationships/slide" Target="slides/slide1.xml"/><Relationship Id="rId18" Type="http://schemas.openxmlformats.org/officeDocument/2006/relationships/font" Target="fonts/LibreFranklin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gradFill>
          <a:gsLst>
            <a:gs pos="0">
              <a:srgbClr val="262626"/>
            </a:gs>
            <a:gs pos="30000">
              <a:srgbClr val="2E2E2E"/>
            </a:gs>
            <a:gs pos="100000">
              <a:srgbClr val="7C7C7C"/>
            </a:gs>
          </a:gsLst>
          <a:lin ang="13000000" scaled="0"/>
        </a:gra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/>
          <p:nvPr/>
        </p:nvSpPr>
        <p:spPr>
          <a:xfrm>
            <a:off x="0" y="4752126"/>
            <a:ext cx="9144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5098"/>
            </a:srgb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4"/>
          <p:cNvSpPr/>
          <p:nvPr/>
        </p:nvSpPr>
        <p:spPr>
          <a:xfrm>
            <a:off x="6105525" y="0"/>
            <a:ext cx="3038475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4"/>
          <p:cNvSpPr txBox="1"/>
          <p:nvPr>
            <p:ph type="ctrTitle"/>
          </p:nvPr>
        </p:nvSpPr>
        <p:spPr>
          <a:xfrm>
            <a:off x="429064" y="3337560"/>
            <a:ext cx="6480048" cy="23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9FD4E6"/>
              </a:buClr>
              <a:buSzPts val="4600"/>
              <a:buFont typeface="Libre Franklin"/>
              <a:buNone/>
              <a:defRPr b="1" cap="none">
                <a:solidFill>
                  <a:srgbClr val="9FD4E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" type="subTitle"/>
          </p:nvPr>
        </p:nvSpPr>
        <p:spPr>
          <a:xfrm>
            <a:off x="433050" y="1544812"/>
            <a:ext cx="648004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45700" wrap="square" tIns="0">
            <a:normAutofit/>
          </a:bodyPr>
          <a:lstStyle>
            <a:lvl1pPr lvl="0" algn="r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 txBox="1"/>
          <p:nvPr>
            <p:ph idx="1" type="body"/>
          </p:nvPr>
        </p:nvSpPr>
        <p:spPr>
          <a:xfrm rot="5400000">
            <a:off x="1928019" y="129382"/>
            <a:ext cx="4525963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4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4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" type="body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/>
          <p:nvPr>
            <p:ph type="title"/>
          </p:nvPr>
        </p:nvSpPr>
        <p:spPr>
          <a:xfrm>
            <a:off x="457200" y="274320"/>
            <a:ext cx="747064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Libre Franklin"/>
              <a:buNone/>
              <a:defRPr sz="4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9" name="Google Shape;39;p17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showMasterSp="0" type="secHead">
  <p:cSld name="SECTION_HEADER">
    <p:bg>
      <p:bgPr>
        <a:gradFill>
          <a:gsLst>
            <a:gs pos="0">
              <a:srgbClr val="262626"/>
            </a:gs>
            <a:gs pos="30000">
              <a:srgbClr val="2E2E2E"/>
            </a:gs>
            <a:gs pos="100000">
              <a:srgbClr val="7C7C7C"/>
            </a:gs>
          </a:gsLst>
          <a:lin ang="13000000" scaled="0"/>
        </a:gra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/>
          <p:nvPr/>
        </p:nvSpPr>
        <p:spPr>
          <a:xfrm>
            <a:off x="0" y="4752126"/>
            <a:ext cx="9144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5098"/>
            </a:srgb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8"/>
          <p:cNvSpPr/>
          <p:nvPr/>
        </p:nvSpPr>
        <p:spPr>
          <a:xfrm>
            <a:off x="6105525" y="0"/>
            <a:ext cx="3038475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/>
          <p:nvPr>
            <p:ph type="title"/>
          </p:nvPr>
        </p:nvSpPr>
        <p:spPr>
          <a:xfrm>
            <a:off x="685800" y="3583837"/>
            <a:ext cx="6629400" cy="182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FD4E6"/>
              </a:buClr>
              <a:buSzPts val="4200"/>
              <a:buFont typeface="Libre Franklin"/>
              <a:buNone/>
              <a:defRPr b="1" sz="4200" cap="none">
                <a:solidFill>
                  <a:srgbClr val="9FD4E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" type="body"/>
          </p:nvPr>
        </p:nvSpPr>
        <p:spPr>
          <a:xfrm>
            <a:off x="685800" y="2485800"/>
            <a:ext cx="6629400" cy="106668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" type="body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680" lvl="0" marL="45720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indent="-354330" lvl="1" marL="914400" algn="l">
              <a:spcBef>
                <a:spcPts val="440"/>
              </a:spcBef>
              <a:spcAft>
                <a:spcPts val="0"/>
              </a:spcAft>
              <a:buSzPts val="1980"/>
              <a:buChar char="⚫"/>
              <a:defRPr sz="22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SzPts val="1700"/>
              <a:buChar char="○"/>
              <a:defRPr sz="2000"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2" type="body"/>
          </p:nvPr>
        </p:nvSpPr>
        <p:spPr>
          <a:xfrm>
            <a:off x="426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680" lvl="0" marL="45720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indent="-354330" lvl="1" marL="914400" algn="l">
              <a:spcBef>
                <a:spcPts val="440"/>
              </a:spcBef>
              <a:spcAft>
                <a:spcPts val="0"/>
              </a:spcAft>
              <a:buSzPts val="1980"/>
              <a:buChar char="⚫"/>
              <a:defRPr sz="22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SzPts val="1700"/>
              <a:buChar char="○"/>
              <a:defRPr sz="2000"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showMasterSp="0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/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" type="body"/>
          </p:nvPr>
        </p:nvSpPr>
        <p:spPr>
          <a:xfrm>
            <a:off x="457200" y="5486400"/>
            <a:ext cx="4040188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2" type="body"/>
          </p:nvPr>
        </p:nvSpPr>
        <p:spPr>
          <a:xfrm>
            <a:off x="4645025" y="5486400"/>
            <a:ext cx="4041775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3" type="body"/>
          </p:nvPr>
        </p:nvSpPr>
        <p:spPr>
          <a:xfrm>
            <a:off x="457200" y="1516912"/>
            <a:ext cx="4040188" cy="394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 sz="1800"/>
            </a:lvl3pPr>
            <a:lvl4pPr indent="-320039" lvl="3" marL="1828800" algn="l">
              <a:spcBef>
                <a:spcPts val="320"/>
              </a:spcBef>
              <a:spcAft>
                <a:spcPts val="0"/>
              </a:spcAft>
              <a:buSzPts val="1440"/>
              <a:buChar char="⚫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-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4" type="body"/>
          </p:nvPr>
        </p:nvSpPr>
        <p:spPr>
          <a:xfrm>
            <a:off x="4645025" y="1516912"/>
            <a:ext cx="4041775" cy="394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 sz="1800"/>
            </a:lvl3pPr>
            <a:lvl4pPr indent="-320039" lvl="3" marL="1828800" algn="l">
              <a:spcBef>
                <a:spcPts val="320"/>
              </a:spcBef>
              <a:spcAft>
                <a:spcPts val="0"/>
              </a:spcAft>
              <a:buSzPts val="1440"/>
              <a:buChar char="⚫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-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0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1"/>
          <p:cNvSpPr txBox="1"/>
          <p:nvPr>
            <p:ph type="title"/>
          </p:nvPr>
        </p:nvSpPr>
        <p:spPr>
          <a:xfrm>
            <a:off x="457200" y="1185528"/>
            <a:ext cx="32004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ibre Franklin"/>
              <a:buNone/>
              <a:defRPr b="1" sz="1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" type="body"/>
          </p:nvPr>
        </p:nvSpPr>
        <p:spPr>
          <a:xfrm>
            <a:off x="457200" y="214424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2" type="body"/>
          </p:nvPr>
        </p:nvSpPr>
        <p:spPr>
          <a:xfrm>
            <a:off x="457200" y="1981200"/>
            <a:ext cx="70866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spcBef>
                <a:spcPts val="560"/>
              </a:spcBef>
              <a:spcAft>
                <a:spcPts val="0"/>
              </a:spcAft>
              <a:buSzPts val="2240"/>
              <a:buChar char="⦿"/>
              <a:defRPr sz="2800"/>
            </a:lvl1pPr>
            <a:lvl2pPr indent="-365760" lvl="1" marL="914400" algn="l">
              <a:spcBef>
                <a:spcPts val="480"/>
              </a:spcBef>
              <a:spcAft>
                <a:spcPts val="0"/>
              </a:spcAft>
              <a:buSzPts val="2160"/>
              <a:buChar char="⚫"/>
              <a:defRPr sz="2400"/>
            </a:lvl2pPr>
            <a:lvl3pPr indent="-347344" lvl="2" marL="1371600" algn="l">
              <a:spcBef>
                <a:spcPts val="440"/>
              </a:spcBef>
              <a:spcAft>
                <a:spcPts val="0"/>
              </a:spcAft>
              <a:buSzPts val="1870"/>
              <a:buChar char="○"/>
              <a:defRPr sz="2200"/>
            </a:lvl3pPr>
            <a:lvl4pPr indent="-342900" lvl="3" marL="18288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1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1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2" type="sldNum"/>
          </p:nvPr>
        </p:nvSpPr>
        <p:spPr>
          <a:xfrm>
            <a:off x="8156448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showMasterSp="0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2"/>
          <p:cNvSpPr txBox="1"/>
          <p:nvPr>
            <p:ph type="title"/>
          </p:nvPr>
        </p:nvSpPr>
        <p:spPr>
          <a:xfrm>
            <a:off x="5556732" y="1705709"/>
            <a:ext cx="3053868" cy="1253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Libre Franklin"/>
              <a:buNone/>
              <a:defRPr b="1" sz="2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/>
          <p:nvPr>
            <p:ph idx="2" type="pic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rgbClr val="2B2B2B"/>
          </a:solidFill>
          <a:ln cap="flat" cmpd="sng" w="508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52000" sx="-80000" rotWithShape="0" dir="5400000" dist="345000" sy="-18000">
              <a:srgbClr val="000000">
                <a:alpha val="25098"/>
              </a:srgbClr>
            </a:outerShdw>
          </a:effectLst>
        </p:spPr>
      </p:sp>
      <p:sp>
        <p:nvSpPr>
          <p:cNvPr id="74" name="Google Shape;74;p22"/>
          <p:cNvSpPr txBox="1"/>
          <p:nvPr>
            <p:ph idx="1" type="body"/>
          </p:nvPr>
        </p:nvSpPr>
        <p:spPr>
          <a:xfrm>
            <a:off x="5556734" y="2998765"/>
            <a:ext cx="3053866" cy="2663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960"/>
              <a:buFont typeface="Arial"/>
              <a:buNone/>
              <a:defRPr sz="12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5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81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0" y="4752126"/>
            <a:ext cx="9144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5098"/>
            </a:srgb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3"/>
          <p:cNvSpPr/>
          <p:nvPr/>
        </p:nvSpPr>
        <p:spPr>
          <a:xfrm>
            <a:off x="7315200" y="0"/>
            <a:ext cx="1828800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Libre Franklin"/>
              <a:buNone/>
              <a:defRPr b="0" i="0" sz="4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3"/>
          <p:cNvSpPr txBox="1"/>
          <p:nvPr>
            <p:ph idx="1" type="body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b="0" i="0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7190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340"/>
              <a:buFont typeface="Noto Sans Symbols"/>
              <a:buChar char="⚫"/>
              <a:defRPr b="0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8139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Arial"/>
              <a:buChar char="○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Char char="-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Char char="-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▪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000" u="none">
                <a:solidFill>
                  <a:srgbClr val="9A99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Relationship Id="rId5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ctrTitle"/>
          </p:nvPr>
        </p:nvSpPr>
        <p:spPr>
          <a:xfrm>
            <a:off x="755576" y="11663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fontScale="9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mbria"/>
              <a:buNone/>
            </a:pPr>
            <a:r>
              <a:rPr b="1" lang="ru-RU" sz="28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ВІДДІЛЕННЯ АМБУЛАТОРНО-МЕДИЧНОЇ РЕАБІЛІТАЦІЇ ПОЛІКЛІНІКИ №2 КНП «ХЕРСОНСЬКА МІСЬКА КЛІНІЧНА ЛІКАРНЯ ІМ. Є.Є. КАРАБЕЛЕША</a:t>
            </a:r>
            <a:endParaRPr b="1" sz="2800">
              <a:solidFill>
                <a:srgbClr val="FF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1259632" y="1412776"/>
            <a:ext cx="6400800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4570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ru-RU">
                <a:latin typeface="Cambria"/>
                <a:ea typeface="Cambria"/>
                <a:cs typeface="Cambria"/>
                <a:sym typeface="Cambria"/>
              </a:rPr>
              <a:t>Ознайомлення із матеріально-технічною базою практики </a:t>
            </a:r>
            <a:r>
              <a:rPr lang="ru-RU"/>
              <a:t>	</a:t>
            </a:r>
            <a:endParaRPr/>
          </a:p>
          <a:p>
            <a:pPr indent="0" lvl="0" marL="0" rtl="0" algn="r"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6177328" y="3573017"/>
            <a:ext cx="2952328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ru-RU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НАВЧАЛЬНА  КЛІНІЧНА ПРАКТИКА З ФІЗИЧНОЇ РЕАБІЛІТАЦІЇ В ОРТОПЕДІЇ ТА ТРАВМАТОЛОГІЇ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Виконала:</a:t>
            </a:r>
            <a:r>
              <a:rPr b="1" lang="ru-RU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студентка 331 групи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Андрушко Софія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D1D1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Керівник : </a:t>
            </a:r>
            <a:r>
              <a:rPr b="1" lang="ru-RU" sz="1800">
                <a:solidFill>
                  <a:srgbClr val="1D1D1D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lang="ru-RU" sz="20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Лаврикова Оксана Валентинівна </a:t>
            </a:r>
            <a:endParaRPr b="1" sz="2000">
              <a:solidFill>
                <a:srgbClr val="FF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20888"/>
            <a:ext cx="6228184" cy="435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" y="223839"/>
            <a:ext cx="4451764" cy="3133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4579" y="223839"/>
            <a:ext cx="4465984" cy="3133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39752" y="3387404"/>
            <a:ext cx="4680901" cy="3304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mbria"/>
              <a:buNone/>
            </a:pPr>
            <a:r>
              <a:rPr b="1" lang="ru-RU" sz="3600">
                <a:latin typeface="Cambria"/>
                <a:ea typeface="Cambria"/>
                <a:cs typeface="Cambria"/>
                <a:sym typeface="Cambria"/>
              </a:rPr>
              <a:t>Висновки</a:t>
            </a:r>
            <a:br>
              <a:rPr b="1" lang="ru-RU"/>
            </a:br>
            <a:endParaRPr/>
          </a:p>
        </p:txBody>
      </p:sp>
      <p:sp>
        <p:nvSpPr>
          <p:cNvPr id="177" name="Google Shape;177;p11"/>
          <p:cNvSpPr txBox="1"/>
          <p:nvPr>
            <p:ph idx="1" type="body"/>
          </p:nvPr>
        </p:nvSpPr>
        <p:spPr>
          <a:xfrm>
            <a:off x="539552" y="836712"/>
            <a:ext cx="7467600" cy="1180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36576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ru-RU" sz="2400">
                <a:latin typeface="Cambria"/>
                <a:ea typeface="Cambria"/>
                <a:cs typeface="Cambria"/>
                <a:sym typeface="Cambria"/>
              </a:rPr>
              <a:t>Матеріально-технічна база відділення дозволяє повноцінно виконувати індивідуальні програми реабілітації (ІРП)</a:t>
            </a:r>
            <a:endParaRPr/>
          </a:p>
        </p:txBody>
      </p:sp>
      <p:pic>
        <p:nvPicPr>
          <p:cNvPr id="178" name="Google Shape;1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576" y="2204864"/>
            <a:ext cx="7452320" cy="4191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"/>
          <p:cNvSpPr txBox="1"/>
          <p:nvPr>
            <p:ph type="title"/>
          </p:nvPr>
        </p:nvSpPr>
        <p:spPr>
          <a:xfrm>
            <a:off x="457200" y="274320"/>
            <a:ext cx="8507288" cy="6323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bre Franklin"/>
              <a:buNone/>
            </a:pPr>
            <a:r>
              <a:rPr b="1" lang="ru-RU" sz="4400"/>
              <a:t>Обґрунтування вибору тем</a:t>
            </a:r>
            <a:br>
              <a:rPr lang="ru-RU" sz="1400"/>
            </a:br>
            <a:r>
              <a:rPr lang="ru-RU" sz="1400"/>
              <a:t>Для поглиблення доказової бази під час клінічної практики з травматології та ортопедії, я успішно завершила спеціалізовані курси, тематика яких безпосередньо пов'язана з індивідуальним реабілітаційним планом пацієнтки</a:t>
            </a:r>
            <a:br>
              <a:rPr lang="ru-RU" sz="1400"/>
            </a:br>
            <a:r>
              <a:rPr lang="ru-RU" sz="1400"/>
              <a:t>Профільний курс «Early Management of Distal Radius Fractures with ORIF» був обраний для детального вивчення сучасних протоколів раннього відновлення кисті основного діагнозу пацієнтки</a:t>
            </a:r>
            <a:br>
              <a:rPr lang="ru-RU" sz="1400"/>
            </a:br>
            <a:r>
              <a:rPr lang="ru-RU" sz="1400"/>
              <a:t>Курс «Overview of Elbow Assessment» дозволив комплексно оцінити біомеханіку всієї верхньої кінцівки, оскільки функція променево-зап'ясткового суглоба нерозривно пов'язана з ліктьовим суглобом (зокрема, під час відпрацювання ротаційних рухів)</a:t>
            </a:r>
            <a:br>
              <a:rPr lang="ru-RU" sz="1400"/>
            </a:br>
            <a:r>
              <a:rPr lang="ru-RU" sz="1400"/>
              <a:t>Курс «Fall Prevention Through Exercise» є критично важливим етапом реабілітації для 60-річної пацієнтки, оскільки падіння є головною причиною переломів променевої кістки; отже, ці знання необхідні для вторинної профілактики та запобігання повторним травмам у побуті</a:t>
            </a:r>
            <a:br>
              <a:rPr lang="ru-RU" sz="1400"/>
            </a:b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>
            <p:ph type="title"/>
          </p:nvPr>
        </p:nvSpPr>
        <p:spPr>
          <a:xfrm>
            <a:off x="467544" y="173744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mbria"/>
              <a:buNone/>
            </a:pPr>
            <a:r>
              <a:rPr b="1" lang="ru-RU" sz="2400">
                <a:latin typeface="Cambria"/>
                <a:ea typeface="Cambria"/>
                <a:cs typeface="Cambria"/>
                <a:sym typeface="Cambria"/>
              </a:rPr>
              <a:t>Відновлення загальної витривалості та мобільності суглобів на циклічних тренажерах</a:t>
            </a:r>
            <a:endParaRPr b="1" sz="24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3" name="Google Shape;103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2132857"/>
            <a:ext cx="7920880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/>
        </p:nvSpPr>
        <p:spPr>
          <a:xfrm>
            <a:off x="0" y="1340768"/>
            <a:ext cx="9036496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Обладнання: Еліптичні тренажери Life Fitness.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Опис: Тренування загальної витривалості, покращення функції серцево-судинної системи та відновлення амплітуди рухів у великих суглобах нижніх кінцівок.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395536" y="116632"/>
            <a:ext cx="7529264" cy="1301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mbria"/>
              <a:buNone/>
            </a:pPr>
            <a:r>
              <a:rPr b="1" lang="ru-RU" sz="3600">
                <a:latin typeface="Cambria"/>
                <a:ea typeface="Cambria"/>
                <a:cs typeface="Cambria"/>
                <a:sym typeface="Cambria"/>
              </a:rPr>
              <a:t>Механотерапія верхньої кінцівки</a:t>
            </a:r>
            <a:br>
              <a:rPr b="1" lang="ru-RU" sz="3600">
                <a:latin typeface="Cambria"/>
                <a:ea typeface="Cambria"/>
                <a:cs typeface="Cambria"/>
                <a:sym typeface="Cambria"/>
              </a:rPr>
            </a:br>
            <a:r>
              <a:rPr b="1" lang="ru-RU" sz="3600">
                <a:latin typeface="Cambria"/>
                <a:ea typeface="Cambria"/>
                <a:cs typeface="Cambria"/>
                <a:sym typeface="Cambria"/>
              </a:rPr>
              <a:t>та відновлення сили захвату.</a:t>
            </a:r>
            <a:br>
              <a:rPr b="1" lang="ru-RU" sz="3600">
                <a:latin typeface="Cambria"/>
                <a:ea typeface="Cambria"/>
                <a:cs typeface="Cambria"/>
                <a:sym typeface="Cambria"/>
              </a:rPr>
            </a:br>
            <a:endParaRPr b="1" sz="36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395536" y="1052736"/>
            <a:ext cx="7067128" cy="1180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ct val="79999"/>
              <a:buChar char="⦿"/>
            </a:pPr>
            <a:r>
              <a:rPr b="1" lang="ru-RU" sz="1800">
                <a:latin typeface="Cambria"/>
                <a:ea typeface="Cambria"/>
                <a:cs typeface="Cambria"/>
                <a:sym typeface="Cambria"/>
              </a:rPr>
              <a:t>Обладнання: Спеціалізований стіл для реабілітації кисті.</a:t>
            </a:r>
            <a:endParaRPr/>
          </a:p>
          <a:p>
            <a:pPr indent="-384047" lvl="0" marL="420624" rtl="0" algn="l">
              <a:spcBef>
                <a:spcPts val="333"/>
              </a:spcBef>
              <a:spcAft>
                <a:spcPts val="0"/>
              </a:spcAft>
              <a:buSzPct val="79999"/>
              <a:buChar char="⦿"/>
            </a:pPr>
            <a:r>
              <a:rPr b="1" lang="ru-RU" sz="1800">
                <a:latin typeface="Cambria"/>
                <a:ea typeface="Cambria"/>
                <a:cs typeface="Cambria"/>
                <a:sym typeface="Cambria"/>
              </a:rPr>
              <a:t>Опис: Використання системи важків та блоків для дозованого зміцнення дрібних м'язів-згиначів пальців та відновлення сили захвату.</a:t>
            </a:r>
            <a:br>
              <a:rPr b="1" lang="ru-RU" sz="1800">
                <a:latin typeface="Cambria"/>
                <a:ea typeface="Cambria"/>
                <a:cs typeface="Cambria"/>
                <a:sym typeface="Cambria"/>
              </a:rPr>
            </a:br>
            <a:endParaRPr b="1"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1988840"/>
            <a:ext cx="2952328" cy="468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8104" y="1988840"/>
            <a:ext cx="3384377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mbria"/>
              <a:buNone/>
            </a:pPr>
            <a:r>
              <a:rPr b="1" lang="ru-RU" sz="3200">
                <a:latin typeface="Cambria"/>
                <a:ea typeface="Cambria"/>
                <a:cs typeface="Cambria"/>
                <a:sym typeface="Cambria"/>
              </a:rPr>
              <a:t>Протинаябрякова терапія (Пресотерапія)</a:t>
            </a:r>
            <a:endParaRPr/>
          </a:p>
        </p:txBody>
      </p:sp>
      <p:sp>
        <p:nvSpPr>
          <p:cNvPr id="119" name="Google Shape;119;p4"/>
          <p:cNvSpPr txBox="1"/>
          <p:nvPr>
            <p:ph idx="1" type="body"/>
          </p:nvPr>
        </p:nvSpPr>
        <p:spPr>
          <a:xfrm>
            <a:off x="395536" y="1340769"/>
            <a:ext cx="746760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ts val="16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Обладнання: Апарат PR-2000 для лімфодренажу.</a:t>
            </a:r>
            <a:endParaRPr/>
          </a:p>
          <a:p>
            <a:pPr indent="-384047" lvl="0" marL="420624" rtl="0" algn="l">
              <a:spcBef>
                <a:spcPts val="400"/>
              </a:spcBef>
              <a:spcAft>
                <a:spcPts val="0"/>
              </a:spcAft>
              <a:buSzPts val="16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Опис: Покращення венозного та лімфатичного відтоку, ліквідація посттравматичних набряків та відновлення трофіки тканин.</a:t>
            </a:r>
            <a:endParaRPr/>
          </a:p>
          <a:p>
            <a:pPr indent="0" lvl="0" marL="36576" rtl="0" algn="l"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2564904"/>
            <a:ext cx="5143500" cy="4221088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content.rozetka.com.ua/goods/images/big/515494337.jpg" id="121" name="Google Shape;121;p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3011" y="2564904"/>
            <a:ext cx="3641477" cy="4221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mbria"/>
              <a:buNone/>
            </a:pPr>
            <a:r>
              <a:rPr b="1" lang="ru-RU" sz="3200">
                <a:latin typeface="Cambria"/>
                <a:ea typeface="Cambria"/>
                <a:cs typeface="Cambria"/>
                <a:sym typeface="Cambria"/>
              </a:rPr>
              <a:t>Вертикалізація та відновлення ходьби</a:t>
            </a:r>
            <a:endParaRPr/>
          </a:p>
        </p:txBody>
      </p:sp>
      <p:sp>
        <p:nvSpPr>
          <p:cNvPr id="128" name="Google Shape;128;p5"/>
          <p:cNvSpPr txBox="1"/>
          <p:nvPr>
            <p:ph idx="1" type="body"/>
          </p:nvPr>
        </p:nvSpPr>
        <p:spPr>
          <a:xfrm>
            <a:off x="467544" y="1340768"/>
            <a:ext cx="7467600" cy="1324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ts val="1600"/>
              <a:buChar char="⦿"/>
            </a:pPr>
            <a:r>
              <a:rPr lang="ru-RU" sz="2000">
                <a:latin typeface="Cambria"/>
                <a:ea typeface="Cambria"/>
                <a:cs typeface="Cambria"/>
                <a:sym typeface="Cambria"/>
              </a:rPr>
              <a:t>Обладнання: Стельовий підйомник та реабілітаційні бруси.</a:t>
            </a:r>
            <a:endParaRPr/>
          </a:p>
          <a:p>
            <a:pPr indent="-384047" lvl="0" marL="420624" rtl="0" algn="l">
              <a:spcBef>
                <a:spcPts val="400"/>
              </a:spcBef>
              <a:spcAft>
                <a:spcPts val="0"/>
              </a:spcAft>
              <a:buSzPts val="1600"/>
              <a:buChar char="⦿"/>
            </a:pPr>
            <a:r>
              <a:rPr lang="ru-RU" sz="2000">
                <a:latin typeface="Cambria"/>
                <a:ea typeface="Cambria"/>
                <a:cs typeface="Cambria"/>
                <a:sym typeface="Cambria"/>
              </a:rPr>
              <a:t>Опис: Безпечне відновлення навичок локомоції та вертикалізація пацієнтів з порушенням опорної функції нижніх кінцівок.</a:t>
            </a:r>
            <a:endParaRPr/>
          </a:p>
          <a:p>
            <a:pPr indent="0" lvl="0" marL="36576" rtl="0" algn="l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269" y="2564904"/>
            <a:ext cx="370265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4572000" y="2564904"/>
            <a:ext cx="3384376" cy="4127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mbria"/>
              <a:buNone/>
            </a:pPr>
            <a:r>
              <a:rPr b="1" lang="ru-RU">
                <a:latin typeface="Cambria"/>
                <a:ea typeface="Cambria"/>
                <a:cs typeface="Cambria"/>
                <a:sym typeface="Cambria"/>
              </a:rPr>
              <a:t>Високотехнологічна реабілітація кисті</a:t>
            </a:r>
            <a:endParaRPr/>
          </a:p>
        </p:txBody>
      </p:sp>
      <p:pic>
        <p:nvPicPr>
          <p:cNvPr id="136" name="Google Shape;136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240" y="3068960"/>
            <a:ext cx="2304256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96" y="3068960"/>
            <a:ext cx="6696744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 txBox="1"/>
          <p:nvPr/>
        </p:nvSpPr>
        <p:spPr>
          <a:xfrm>
            <a:off x="35496" y="1628800"/>
            <a:ext cx="9001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Обладнання: Роботизована рукавичка Syrebo.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Опис: Програмно-керована розробка пальців у режимах активної та пасивної допомоги для запобігання контрактур та стимуляції нейром'язового відгуку.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/>
          <p:nvPr>
            <p:ph type="title"/>
          </p:nvPr>
        </p:nvSpPr>
        <p:spPr>
          <a:xfrm>
            <a:off x="457200" y="116632"/>
            <a:ext cx="8579296" cy="864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mbria"/>
              <a:buNone/>
            </a:pPr>
            <a:r>
              <a:rPr b="1" lang="ru-RU" sz="3200">
                <a:latin typeface="Cambria"/>
                <a:ea typeface="Cambria"/>
                <a:cs typeface="Cambria"/>
                <a:sym typeface="Cambria"/>
              </a:rPr>
              <a:t>Апаратна терапія: УХТ та Магнітотерапія</a:t>
            </a:r>
            <a:endParaRPr b="1" sz="3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4" name="Google Shape;144;p7"/>
          <p:cNvSpPr txBox="1"/>
          <p:nvPr>
            <p:ph idx="1" type="body"/>
          </p:nvPr>
        </p:nvSpPr>
        <p:spPr>
          <a:xfrm>
            <a:off x="611560" y="836712"/>
            <a:ext cx="7467600" cy="1540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ts val="16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Обладнання:</a:t>
            </a:r>
            <a:r>
              <a:rPr lang="ru-RU" sz="2000">
                <a:latin typeface="Cambria"/>
                <a:ea typeface="Cambria"/>
                <a:cs typeface="Cambria"/>
                <a:sym typeface="Cambria"/>
              </a:rPr>
              <a:t> BTL-6000 та апарат імпульсної магнітотерапії.</a:t>
            </a:r>
            <a:endParaRPr/>
          </a:p>
          <a:p>
            <a:pPr indent="-384047" lvl="0" marL="420624" rtl="0" algn="l">
              <a:spcBef>
                <a:spcPts val="600"/>
              </a:spcBef>
              <a:spcAft>
                <a:spcPts val="0"/>
              </a:spcAft>
              <a:buSzPts val="16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Опис:</a:t>
            </a:r>
            <a:r>
              <a:rPr lang="ru-RU" sz="2000">
                <a:latin typeface="Cambria"/>
                <a:ea typeface="Cambria"/>
                <a:cs typeface="Cambria"/>
                <a:sym typeface="Cambria"/>
              </a:rPr>
              <a:t> Зменшення больового синдрому та прискорення консолідації переломів і регенерації м'яких тканин</a:t>
            </a:r>
            <a:r>
              <a:rPr lang="ru-RU"/>
              <a:t>.</a:t>
            </a:r>
            <a:endParaRPr/>
          </a:p>
          <a:p>
            <a:pPr indent="0" lvl="0" marL="36576" rtl="0" algn="l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45" name="Google Shape;14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2297259"/>
            <a:ext cx="4320480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016" y="2316013"/>
            <a:ext cx="4352553" cy="4485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mbria"/>
              <a:buNone/>
            </a:pPr>
            <a:r>
              <a:rPr b="1" lang="ru-RU" sz="3200">
                <a:latin typeface="Cambria"/>
                <a:ea typeface="Cambria"/>
                <a:cs typeface="Cambria"/>
                <a:sym typeface="Cambria"/>
              </a:rPr>
              <a:t>Позиціонування та релаксація</a:t>
            </a:r>
            <a:endParaRPr sz="3200"/>
          </a:p>
        </p:txBody>
      </p:sp>
      <p:sp>
        <p:nvSpPr>
          <p:cNvPr id="152" name="Google Shape;152;p8"/>
          <p:cNvSpPr txBox="1"/>
          <p:nvPr>
            <p:ph idx="1" type="body"/>
          </p:nvPr>
        </p:nvSpPr>
        <p:spPr>
          <a:xfrm>
            <a:off x="611560" y="1196752"/>
            <a:ext cx="7467600" cy="1396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ct val="800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Обладнання: Кушетки «Релакс», валики та напіввалики.</a:t>
            </a:r>
            <a:endParaRPr/>
          </a:p>
          <a:p>
            <a:pPr indent="-384047" lvl="0" marL="420624" rtl="0" algn="l">
              <a:spcBef>
                <a:spcPts val="370"/>
              </a:spcBef>
              <a:spcAft>
                <a:spcPts val="0"/>
              </a:spcAft>
              <a:buSzPct val="80000"/>
              <a:buChar char="⦿"/>
            </a:pPr>
            <a:r>
              <a:rPr b="1" lang="ru-RU" sz="2000">
                <a:latin typeface="Cambria"/>
                <a:ea typeface="Cambria"/>
                <a:cs typeface="Cambria"/>
                <a:sym typeface="Cambria"/>
              </a:rPr>
              <a:t>Опис: Забезпечення правильного фізіологічного положення пацієнта для зменшення навантаження на травмовані сегменти та підготовки до вправ.</a:t>
            </a:r>
            <a:endParaRPr/>
          </a:p>
          <a:p>
            <a:pPr indent="0" lvl="0" marL="36576" rtl="0" algn="l">
              <a:spcBef>
                <a:spcPts val="555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  <p:pic>
        <p:nvPicPr>
          <p:cNvPr id="153" name="Google Shape;15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0857" y="2627834"/>
            <a:ext cx="3111810" cy="422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4" y="2667468"/>
            <a:ext cx="3096344" cy="4190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2667" y="2627834"/>
            <a:ext cx="2877831" cy="4113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mbria"/>
              <a:buNone/>
            </a:pPr>
            <a:r>
              <a:rPr b="1" lang="ru-RU" sz="3200">
                <a:latin typeface="Cambria"/>
                <a:ea typeface="Cambria"/>
                <a:cs typeface="Cambria"/>
                <a:sym typeface="Cambria"/>
              </a:rPr>
              <a:t>Силові втручання та активна механотерапія</a:t>
            </a:r>
            <a:endParaRPr b="1" sz="3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1" name="Google Shape;161;p9"/>
          <p:cNvSpPr txBox="1"/>
          <p:nvPr>
            <p:ph idx="1" type="body"/>
          </p:nvPr>
        </p:nvSpPr>
        <p:spPr>
          <a:xfrm>
            <a:off x="395536" y="1340768"/>
            <a:ext cx="7467600" cy="1972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4047" lvl="0" marL="420624" rtl="0" algn="l">
              <a:spcBef>
                <a:spcPts val="0"/>
              </a:spcBef>
              <a:spcAft>
                <a:spcPts val="0"/>
              </a:spcAft>
              <a:buSzPts val="1920"/>
              <a:buChar char="⦿"/>
            </a:pPr>
            <a:r>
              <a:rPr b="1" lang="ru-RU" sz="2400">
                <a:latin typeface="Cambria"/>
                <a:ea typeface="Cambria"/>
                <a:cs typeface="Cambria"/>
                <a:sym typeface="Cambria"/>
              </a:rPr>
              <a:t>Обладнання: Багатофункціональна реабілітаційна рама (блокова система тяги).</a:t>
            </a:r>
            <a:endParaRPr/>
          </a:p>
          <a:p>
            <a:pPr indent="-384047" lvl="0" marL="420624" rtl="0" algn="l">
              <a:spcBef>
                <a:spcPts val="480"/>
              </a:spcBef>
              <a:spcAft>
                <a:spcPts val="0"/>
              </a:spcAft>
              <a:buSzPts val="1920"/>
              <a:buChar char="⦿"/>
            </a:pPr>
            <a:r>
              <a:rPr b="1" lang="ru-RU" sz="2400">
                <a:latin typeface="Cambria"/>
                <a:ea typeface="Cambria"/>
                <a:cs typeface="Cambria"/>
                <a:sym typeface="Cambria"/>
              </a:rPr>
              <a:t>Опис: зміцнення м’язового корсета, стабілізація суглобів та відновлення сили м’язів-стабілізаторів.</a:t>
            </a:r>
            <a:endParaRPr/>
          </a:p>
          <a:p>
            <a:pPr indent="-231647" lvl="0" marL="420624" rtl="0" algn="l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219" y="3284984"/>
            <a:ext cx="2150521" cy="323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15816" y="3261876"/>
            <a:ext cx="2181993" cy="3279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80112" y="3284984"/>
            <a:ext cx="2232248" cy="3354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хническая">
  <a:themeElements>
    <a:clrScheme name="Техническая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2026-02-04T14:32:42Z</dcterms:created>
  <dc:creator>Пользователь</dc:creator>
</cp:coreProperties>
</file>