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iPPy2/3Aw+wdPKigLhtiCRb4kg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ibreFrankl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bold.fntdata"/><Relationship Id="rId6" Type="http://schemas.openxmlformats.org/officeDocument/2006/relationships/slide" Target="slides/slide1.xml"/><Relationship Id="rId18" Type="http://schemas.openxmlformats.org/officeDocument/2006/relationships/font" Target="fonts/LibreFrankl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5098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600"/>
              <a:buFont typeface="Libre Franklin"/>
              <a:buNone/>
              <a:defRPr b="1" cap="none">
                <a:solidFill>
                  <a:srgbClr val="9FD4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subTitle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45700" wrap="square" tIns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928019" y="129382"/>
            <a:ext cx="4525963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5098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200"/>
              <a:buFont typeface="Libre Franklin"/>
              <a:buNone/>
              <a:defRPr b="1" sz="4200" cap="none">
                <a:solidFill>
                  <a:srgbClr val="9FD4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54330" lvl="1" marL="91440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2" type="body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54330" lvl="1" marL="91440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3" type="body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4" type="body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bre Franklin"/>
              <a:buNone/>
              <a:defRPr b="1"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⦿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⚫"/>
              <a:defRPr sz="2400"/>
            </a:lvl2pPr>
            <a:lvl3pPr indent="-347344" lvl="2" marL="1371600" algn="l">
              <a:spcBef>
                <a:spcPts val="440"/>
              </a:spcBef>
              <a:spcAft>
                <a:spcPts val="0"/>
              </a:spcAft>
              <a:buSzPts val="1870"/>
              <a:buChar char="○"/>
              <a:defRPr sz="22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ibre Franklin"/>
              <a:buNone/>
              <a:defRPr b="1" sz="2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/>
          <p:nvPr>
            <p:ph idx="2" type="pic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000" sx="-80000" rotWithShape="0" dir="5400000" dist="345000" sy="-18000">
              <a:srgbClr val="000000">
                <a:alpha val="25098"/>
              </a:srgbClr>
            </a:outerShdw>
          </a:effectLst>
        </p:spPr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960"/>
              <a:buFont typeface="Arial"/>
              <a:buNone/>
              <a:defRPr sz="12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5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4752126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5098"/>
            </a:srgbClr>
          </a:solidFill>
          <a:ln>
            <a:noFill/>
          </a:ln>
          <a:effectLst>
            <a:outerShdw blurRad="50800" rotWithShape="0" algn="ctr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7315200" y="0"/>
            <a:ext cx="1828800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rotWithShape="0" algn="ctr" dir="10800000" dist="508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755576" y="11663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mbria"/>
              <a:buNone/>
            </a:pPr>
            <a:r>
              <a:rPr b="1" lang="ru-RU"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ВІДДІЛЕННЯ АМБУЛАТОРНО-МЕДИЧНОЇ РЕАБІЛІТАЦІЇ ПОЛІКЛІНІКИ №2 КНП «ХЕРСОНСЬКА МІСЬКА КЛІНІЧНА ЛІКАРНЯ ІМ. Є.Є. КАРАБЕЛЕША</a:t>
            </a:r>
            <a:endParaRPr b="1" sz="2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1259632" y="1412776"/>
            <a:ext cx="64008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4570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Ознайомлення із матеріально-технічною базою практики </a:t>
            </a:r>
            <a:r>
              <a:rPr lang="ru-RU"/>
              <a:t>	</a:t>
            </a:r>
            <a:endParaRPr/>
          </a:p>
          <a:p>
            <a:pPr indent="0" lvl="0" marL="0" rtl="0" algn="r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6177328" y="3573017"/>
            <a:ext cx="2952328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НАВЧАЛЬНА  КЛІНІЧНА ПРАКТИКА З ФІЗИЧНОЇ РЕАБІЛІТАЦІЇ В ОРТОПЕДІЇ ТА ТРАВМАТОЛОГІЇ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Виконала:</a:t>
            </a:r>
            <a:r>
              <a:rPr b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студентка 331 групи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Андрушко Софія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D1D1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Керівник : </a:t>
            </a:r>
            <a:r>
              <a:rPr b="1" lang="ru-RU" sz="1800">
                <a:solidFill>
                  <a:srgbClr val="1D1D1D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ru-RU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Лаврикова Оксана Валентинівна </a:t>
            </a:r>
            <a:endParaRPr b="1"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0888"/>
            <a:ext cx="6228184" cy="435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223839"/>
            <a:ext cx="4451764" cy="313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4579" y="223839"/>
            <a:ext cx="4465984" cy="313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9752" y="3387404"/>
            <a:ext cx="4680901" cy="330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mbria"/>
              <a:buNone/>
            </a:pPr>
            <a:r>
              <a:rPr b="1" lang="ru-RU" sz="3600">
                <a:latin typeface="Cambria"/>
                <a:ea typeface="Cambria"/>
                <a:cs typeface="Cambria"/>
                <a:sym typeface="Cambria"/>
              </a:rPr>
              <a:t>Висновки</a:t>
            </a:r>
            <a:br>
              <a:rPr b="1" lang="ru-RU"/>
            </a:br>
            <a:endParaRPr/>
          </a:p>
        </p:txBody>
      </p:sp>
      <p:sp>
        <p:nvSpPr>
          <p:cNvPr id="177" name="Google Shape;177;p11"/>
          <p:cNvSpPr txBox="1"/>
          <p:nvPr>
            <p:ph idx="1" type="body"/>
          </p:nvPr>
        </p:nvSpPr>
        <p:spPr>
          <a:xfrm>
            <a:off x="539552" y="836712"/>
            <a:ext cx="7467600" cy="1180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36576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Матеріально-технічна база відділення дозволяє повноцінно виконувати індивідуальні програми реабілітації (ІРП)</a:t>
            </a:r>
            <a:endParaRPr/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2204864"/>
            <a:ext cx="7452320" cy="4191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type="title"/>
          </p:nvPr>
        </p:nvSpPr>
        <p:spPr>
          <a:xfrm>
            <a:off x="457200" y="274320"/>
            <a:ext cx="8507288" cy="6323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b="1" lang="ru-RU" sz="4400"/>
              <a:t>Обґрунтування вибору тем</a:t>
            </a:r>
            <a:br>
              <a:rPr lang="ru-RU" sz="1400"/>
            </a:br>
            <a:r>
              <a:rPr lang="ru-RU" sz="1400"/>
              <a:t>Для поглиблення доказової бази під час клінічної практики з травматології та ортопедії, я успішно завершила спеціалізовані курси, тематика яких безпосередньо пов'язана з індивідуальним реабілітаційним планом пацієнтки</a:t>
            </a:r>
            <a:br>
              <a:rPr lang="ru-RU" sz="1400"/>
            </a:br>
            <a:r>
              <a:rPr lang="ru-RU" sz="1400"/>
              <a:t>Профільний курс «Early Management of Distal Radius Fractures with ORIF» був обраний для детального вивчення сучасних протоколів раннього відновлення кисті основного діагнозу пацієнтки</a:t>
            </a:r>
            <a:br>
              <a:rPr lang="ru-RU" sz="1400"/>
            </a:br>
            <a:r>
              <a:rPr lang="ru-RU" sz="1400"/>
              <a:t>Курс «Overview of Elbow Assessment» дозволив комплексно оцінити біомеханіку всієї верхньої кінцівки, оскільки функція променево-зап'ясткового суглоба нерозривно пов'язана з ліктьовим суглобом (зокрема, під час відпрацювання ротаційних рухів)</a:t>
            </a:r>
            <a:br>
              <a:rPr lang="ru-RU" sz="1400"/>
            </a:br>
            <a:r>
              <a:rPr lang="ru-RU" sz="1400"/>
              <a:t>Курс «Fall Prevention Through Exercise» є критично важливим етапом реабілітації для 60-річної пацієнтки, оскільки падіння є головною причиною переломів променевої кістки; отже, ці знання необхідні для вторинної профілактики та запобігання повторним травмам у побуті</a:t>
            </a:r>
            <a:br>
              <a:rPr lang="ru-RU" sz="1400"/>
            </a:b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467544" y="173744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b="1" lang="ru-RU" sz="2400">
                <a:latin typeface="Cambria"/>
                <a:ea typeface="Cambria"/>
                <a:cs typeface="Cambria"/>
                <a:sym typeface="Cambria"/>
              </a:rPr>
              <a:t>Відновлення загальної витривалості та мобільності суглобів на циклічних тренажерах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3" name="Google Shape;10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2132857"/>
            <a:ext cx="792088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0" y="1340768"/>
            <a:ext cx="903649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Обладнання: Еліптичні тренажери Life Fitness.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Опис: Тренування загальної витривалості, покращення функції серцево-судинної системи та відновлення амплітуди рухів у великих суглобах нижніх кінцівок.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395536" y="116632"/>
            <a:ext cx="7529264" cy="1301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b="1" lang="ru-RU" sz="3600">
                <a:latin typeface="Cambria"/>
                <a:ea typeface="Cambria"/>
                <a:cs typeface="Cambria"/>
                <a:sym typeface="Cambria"/>
              </a:rPr>
              <a:t>Механотерапія верхньої кінцівки</a:t>
            </a:r>
            <a:br>
              <a:rPr b="1" lang="ru-RU" sz="3600">
                <a:latin typeface="Cambria"/>
                <a:ea typeface="Cambria"/>
                <a:cs typeface="Cambria"/>
                <a:sym typeface="Cambria"/>
              </a:rPr>
            </a:br>
            <a:r>
              <a:rPr b="1" lang="ru-RU" sz="3600">
                <a:latin typeface="Cambria"/>
                <a:ea typeface="Cambria"/>
                <a:cs typeface="Cambria"/>
                <a:sym typeface="Cambria"/>
              </a:rPr>
              <a:t>та відновлення сили захвату.</a:t>
            </a:r>
            <a:br>
              <a:rPr b="1" lang="ru-RU" sz="3600">
                <a:latin typeface="Cambria"/>
                <a:ea typeface="Cambria"/>
                <a:cs typeface="Cambria"/>
                <a:sym typeface="Cambria"/>
              </a:rPr>
            </a:br>
            <a:endParaRPr b="1"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395536" y="1052736"/>
            <a:ext cx="7067128" cy="1180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79999"/>
              <a:buChar char="⦿"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Обладнання: Спеціалізований стіл для реабілітації кисті.</a:t>
            </a:r>
            <a:endParaRPr/>
          </a:p>
          <a:p>
            <a:pPr indent="-384047" lvl="0" marL="420624" rtl="0" algn="l">
              <a:spcBef>
                <a:spcPts val="333"/>
              </a:spcBef>
              <a:spcAft>
                <a:spcPts val="0"/>
              </a:spcAft>
              <a:buSzPct val="79999"/>
              <a:buChar char="⦿"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Опис: Використання системи важків та блоків для дозованого зміцнення дрібних м'язів-згиначів пальців та відновлення сили захвату.</a:t>
            </a:r>
            <a:br>
              <a:rPr b="1" lang="ru-RU" sz="1800">
                <a:latin typeface="Cambria"/>
                <a:ea typeface="Cambria"/>
                <a:cs typeface="Cambria"/>
                <a:sym typeface="Cambria"/>
              </a:rPr>
            </a:b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988840"/>
            <a:ext cx="295232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104" y="1988840"/>
            <a:ext cx="3384377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b="1" lang="ru-RU" sz="3200">
                <a:latin typeface="Cambria"/>
                <a:ea typeface="Cambria"/>
                <a:cs typeface="Cambria"/>
                <a:sym typeface="Cambria"/>
              </a:rPr>
              <a:t>Протинаябрякова терапія (Пресотерапія)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395536" y="1340769"/>
            <a:ext cx="7467600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ts val="1600"/>
              <a:buChar char="⦿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Обладнання: Апарат PR-2000 для лімфодренажу.</a:t>
            </a:r>
            <a:endParaRPr/>
          </a:p>
          <a:p>
            <a:pPr indent="-384047" lvl="0" marL="420624" rtl="0" algn="l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Опис: Покращення венозного та лімфатичного відтоку, ліквідація посттравматичних набряків та відновлення трофіки тканин.</a:t>
            </a:r>
            <a:endParaRPr/>
          </a:p>
          <a:p>
            <a:pPr indent="0" lvl="0" marL="36576" rtl="0" algn="l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564904"/>
            <a:ext cx="5143500" cy="4221088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content.rozetka.com.ua/goods/images/big/515494337.jpg" id="121" name="Google Shape;12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3011" y="2564904"/>
            <a:ext cx="3641477" cy="4221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b="1" lang="ru-RU" sz="3200">
                <a:latin typeface="Cambria"/>
                <a:ea typeface="Cambria"/>
                <a:cs typeface="Cambria"/>
                <a:sym typeface="Cambria"/>
              </a:rPr>
              <a:t>Вертикалізація та відновлення ходьби</a:t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467544" y="1340768"/>
            <a:ext cx="7467600" cy="1324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ts val="1600"/>
              <a:buChar char="⦿"/>
            </a:pPr>
            <a:r>
              <a:rPr lang="ru-RU" sz="2000">
                <a:latin typeface="Cambria"/>
                <a:ea typeface="Cambria"/>
                <a:cs typeface="Cambria"/>
                <a:sym typeface="Cambria"/>
              </a:rPr>
              <a:t>Обладнання: Стельовий підйомник та реабілітаційні бруси.</a:t>
            </a:r>
            <a:endParaRPr/>
          </a:p>
          <a:p>
            <a:pPr indent="-384047" lvl="0" marL="420624" rtl="0" algn="l">
              <a:spcBef>
                <a:spcPts val="400"/>
              </a:spcBef>
              <a:spcAft>
                <a:spcPts val="0"/>
              </a:spcAft>
              <a:buSzPts val="1600"/>
              <a:buChar char="⦿"/>
            </a:pPr>
            <a:r>
              <a:rPr lang="ru-RU" sz="2000">
                <a:latin typeface="Cambria"/>
                <a:ea typeface="Cambria"/>
                <a:cs typeface="Cambria"/>
                <a:sym typeface="Cambria"/>
              </a:rPr>
              <a:t>Опис: Безпечне відновлення навичок локомоції та вертикалізація пацієнтів з порушенням опорної функції нижніх кінцівок.</a:t>
            </a:r>
            <a:endParaRPr/>
          </a:p>
          <a:p>
            <a:pPr indent="0" lvl="0" marL="36576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69" y="2564904"/>
            <a:ext cx="3702651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572000" y="2564904"/>
            <a:ext cx="3384376" cy="412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mbria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Високотехнологічна реабілітація кисті</a:t>
            </a:r>
            <a:endParaRPr/>
          </a:p>
        </p:txBody>
      </p:sp>
      <p:pic>
        <p:nvPicPr>
          <p:cNvPr id="136" name="Google Shape;13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40" y="3068960"/>
            <a:ext cx="2304256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96" y="3068960"/>
            <a:ext cx="669674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35496" y="1628800"/>
            <a:ext cx="9001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Обладнання: Роботизована рукавичка Syrebo.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Опис: Програмно-керована розробка пальців у режимах активної та пасивної допомоги для запобігання контрактур та стимуляції нейром'язового відгуку.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457200" y="116632"/>
            <a:ext cx="8579296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b="1" lang="ru-RU" sz="3200">
                <a:latin typeface="Cambria"/>
                <a:ea typeface="Cambria"/>
                <a:cs typeface="Cambria"/>
                <a:sym typeface="Cambria"/>
              </a:rPr>
              <a:t>Апаратна терапія: УХТ та Магнітотерапія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611560" y="836712"/>
            <a:ext cx="7467600" cy="1540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ts val="1600"/>
              <a:buChar char="⦿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Обладнання:</a:t>
            </a:r>
            <a:r>
              <a:rPr lang="ru-RU" sz="2000">
                <a:latin typeface="Cambria"/>
                <a:ea typeface="Cambria"/>
                <a:cs typeface="Cambria"/>
                <a:sym typeface="Cambria"/>
              </a:rPr>
              <a:t> BTL-6000 та апарат імпульсної магнітотерапії.</a:t>
            </a:r>
            <a:endParaRPr/>
          </a:p>
          <a:p>
            <a:pPr indent="-384047" lvl="0" marL="420624" rtl="0" algn="l">
              <a:spcBef>
                <a:spcPts val="600"/>
              </a:spcBef>
              <a:spcAft>
                <a:spcPts val="0"/>
              </a:spcAft>
              <a:buSzPts val="1600"/>
              <a:buChar char="⦿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Опис:</a:t>
            </a:r>
            <a:r>
              <a:rPr lang="ru-RU" sz="2000">
                <a:latin typeface="Cambria"/>
                <a:ea typeface="Cambria"/>
                <a:cs typeface="Cambria"/>
                <a:sym typeface="Cambria"/>
              </a:rPr>
              <a:t> Зменшення больового синдрому та прискорення консолідації переломів і регенерації м'яких тканин</a:t>
            </a:r>
            <a:r>
              <a:rPr lang="ru-RU"/>
              <a:t>.</a:t>
            </a:r>
            <a:endParaRPr/>
          </a:p>
          <a:p>
            <a:pPr indent="0" lvl="0" marL="36576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297259"/>
            <a:ext cx="4320480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2316013"/>
            <a:ext cx="4352553" cy="4485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b="1" lang="ru-RU" sz="3200">
                <a:latin typeface="Cambria"/>
                <a:ea typeface="Cambria"/>
                <a:cs typeface="Cambria"/>
                <a:sym typeface="Cambria"/>
              </a:rPr>
              <a:t>Позиціонування та релаксація</a:t>
            </a:r>
            <a:endParaRPr sz="3200"/>
          </a:p>
        </p:txBody>
      </p:sp>
      <p:sp>
        <p:nvSpPr>
          <p:cNvPr id="152" name="Google Shape;152;p8"/>
          <p:cNvSpPr txBox="1"/>
          <p:nvPr>
            <p:ph idx="1" type="body"/>
          </p:nvPr>
        </p:nvSpPr>
        <p:spPr>
          <a:xfrm>
            <a:off x="611560" y="1196752"/>
            <a:ext cx="7467600" cy="139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Обладнання: Кушетки «Релакс», валики та напіввалики.</a:t>
            </a:r>
            <a:endParaRPr/>
          </a:p>
          <a:p>
            <a:pPr indent="-384047" lvl="0" marL="420624" rtl="0" algn="l">
              <a:spcBef>
                <a:spcPts val="370"/>
              </a:spcBef>
              <a:spcAft>
                <a:spcPts val="0"/>
              </a:spcAft>
              <a:buSzPct val="80000"/>
              <a:buChar char="⦿"/>
            </a:pPr>
            <a:r>
              <a:rPr b="1" lang="ru-RU" sz="2000">
                <a:latin typeface="Cambria"/>
                <a:ea typeface="Cambria"/>
                <a:cs typeface="Cambria"/>
                <a:sym typeface="Cambria"/>
              </a:rPr>
              <a:t>Опис: Забезпечення правильного фізіологічного положення пацієнта для зменшення навантаження на травмовані сегменти та підготовки до вправ.</a:t>
            </a:r>
            <a:endParaRPr/>
          </a:p>
          <a:p>
            <a:pPr indent="0" lvl="0" marL="36576" rtl="0" algn="l">
              <a:spcBef>
                <a:spcPts val="55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0857" y="2627834"/>
            <a:ext cx="3111810" cy="422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4" y="2667468"/>
            <a:ext cx="3096344" cy="419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2667" y="2627834"/>
            <a:ext cx="2877831" cy="411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b="1" lang="ru-RU" sz="3200">
                <a:latin typeface="Cambria"/>
                <a:ea typeface="Cambria"/>
                <a:cs typeface="Cambria"/>
                <a:sym typeface="Cambria"/>
              </a:rPr>
              <a:t>Силові втручання та активна механотерапія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395536" y="1340768"/>
            <a:ext cx="7467600" cy="197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7" lvl="0" marL="420624" rtl="0" algn="l">
              <a:spcBef>
                <a:spcPts val="0"/>
              </a:spcBef>
              <a:spcAft>
                <a:spcPts val="0"/>
              </a:spcAft>
              <a:buSzPts val="1920"/>
              <a:buChar char="⦿"/>
            </a:pPr>
            <a:r>
              <a:rPr b="1" lang="ru-RU" sz="2400">
                <a:latin typeface="Cambria"/>
                <a:ea typeface="Cambria"/>
                <a:cs typeface="Cambria"/>
                <a:sym typeface="Cambria"/>
              </a:rPr>
              <a:t>Обладнання: Багатофункціональна реабілітаційна рама (блокова система тяги).</a:t>
            </a:r>
            <a:endParaRPr/>
          </a:p>
          <a:p>
            <a:pPr indent="-384047" lvl="0" marL="420624" rtl="0" algn="l">
              <a:spcBef>
                <a:spcPts val="480"/>
              </a:spcBef>
              <a:spcAft>
                <a:spcPts val="0"/>
              </a:spcAft>
              <a:buSzPts val="1920"/>
              <a:buChar char="⦿"/>
            </a:pPr>
            <a:r>
              <a:rPr b="1" lang="ru-RU" sz="2400">
                <a:latin typeface="Cambria"/>
                <a:ea typeface="Cambria"/>
                <a:cs typeface="Cambria"/>
                <a:sym typeface="Cambria"/>
              </a:rPr>
              <a:t>Опис: зміцнення м’язового корсета, стабілізація суглобів та відновлення сили м’язів-стабілізаторів.</a:t>
            </a:r>
            <a:endParaRPr/>
          </a:p>
          <a:p>
            <a:pPr indent="-231647" lvl="0" marL="420624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19" y="3284984"/>
            <a:ext cx="2150521" cy="323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816" y="3261876"/>
            <a:ext cx="2181993" cy="327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0112" y="3284984"/>
            <a:ext cx="2232248" cy="335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хническая">
  <a:themeElements>
    <a:clrScheme name="Техническая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2026-02-04T14:32:42Z</dcterms:created>
  <dc:creator>Пользователь</dc:creator>
</cp:coreProperties>
</file>